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2" r:id="rId2"/>
    <p:sldMasterId id="2147483714" r:id="rId3"/>
    <p:sldMasterId id="2147483723" r:id="rId4"/>
  </p:sldMasterIdLst>
  <p:notesMasterIdLst>
    <p:notesMasterId r:id="rId33"/>
  </p:notesMasterIdLst>
  <p:sldIdLst>
    <p:sldId id="298" r:id="rId5"/>
    <p:sldId id="449" r:id="rId6"/>
    <p:sldId id="456" r:id="rId7"/>
    <p:sldId id="457" r:id="rId8"/>
    <p:sldId id="468" r:id="rId9"/>
    <p:sldId id="3549" r:id="rId10"/>
    <p:sldId id="3552" r:id="rId11"/>
    <p:sldId id="3550" r:id="rId12"/>
    <p:sldId id="347" r:id="rId13"/>
    <p:sldId id="357" r:id="rId14"/>
    <p:sldId id="348" r:id="rId15"/>
    <p:sldId id="353" r:id="rId16"/>
    <p:sldId id="359" r:id="rId17"/>
    <p:sldId id="3551" r:id="rId18"/>
    <p:sldId id="469" r:id="rId19"/>
    <p:sldId id="470" r:id="rId20"/>
    <p:sldId id="471" r:id="rId21"/>
    <p:sldId id="472" r:id="rId22"/>
    <p:sldId id="361" r:id="rId23"/>
    <p:sldId id="360" r:id="rId24"/>
    <p:sldId id="351" r:id="rId25"/>
    <p:sldId id="355" r:id="rId26"/>
    <p:sldId id="350" r:id="rId27"/>
    <p:sldId id="362" r:id="rId28"/>
    <p:sldId id="358" r:id="rId29"/>
    <p:sldId id="453" r:id="rId30"/>
    <p:sldId id="340" r:id="rId31"/>
    <p:sldId id="438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A3"/>
    <a:srgbClr val="5F8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87449" autoAdjust="0"/>
  </p:normalViewPr>
  <p:slideViewPr>
    <p:cSldViewPr snapToGrid="0">
      <p:cViewPr varScale="1">
        <p:scale>
          <a:sx n="65" d="100"/>
          <a:sy n="65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A8C424C-5FA7-4220-8F0B-481F82BECAF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3B4572-77C6-41C3-9E8D-299AB2CF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4572-77C6-41C3-9E8D-299AB2CF9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97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4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64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2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F6EA-CEAD-CD56-4470-37A3899A7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D69A42-9789-219F-30AA-7BD104CDC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63B2D2-73AF-1099-2852-1E84A1988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96C26-4D15-0CC0-4FC9-25C1FFAF2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81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6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Mention that email will now be generated automatically if they don’t see or aren’t able to correctly answer the identity verification questions.</a:t>
            </a: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63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7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21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Floreka</a:t>
            </a:r>
          </a:p>
          <a:p>
            <a:r>
              <a:rPr lang="en-US" dirty="0"/>
              <a:t>But what if a student isn’t sure if they are eligible for federal student aid?</a:t>
            </a:r>
          </a:p>
          <a:p>
            <a:endParaRPr lang="en-US" dirty="0"/>
          </a:p>
          <a:p>
            <a:r>
              <a:rPr lang="en-US" dirty="0"/>
              <a:t>Skip logic will walk them through these questions. They will see one at a time. If the answer to a question is yes, they will see the link to the “Eligible for Federal Student Aid” content we shared on the previous screen.</a:t>
            </a:r>
          </a:p>
          <a:p>
            <a:endParaRPr lang="en-US" dirty="0"/>
          </a:p>
          <a:p>
            <a:r>
              <a:rPr lang="en-US" dirty="0"/>
              <a:t>If they answer no, they will see additional questions. If all 7 are “no” then they will see the “Resources &amp; Next Steps” link.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0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Floreka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40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67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0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4572-77C6-41C3-9E8D-299AB2CF9B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1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0106A107-5F14-4854-83A7-BDEBC4F4E9CE}" type="slidenum">
              <a:rPr lang="en-US" sz="1300">
                <a:solidFill>
                  <a:prstClr val="black"/>
                </a:solidFill>
                <a:latin typeface="Calibri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6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3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Mila</a:t>
            </a:r>
          </a:p>
          <a:p>
            <a:r>
              <a:rPr lang="en-US"/>
              <a:t>Mention that this is also the case for dependent students who are eligible for federal student aid but who are unable to obtain parent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9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4572-77C6-41C3-9E8D-299AB2CF9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4572-77C6-41C3-9E8D-299AB2CF9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4572-77C6-41C3-9E8D-299AB2CF9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6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1023600" cy="4800600"/>
          </a:xfrm>
        </p:spPr>
        <p:txBody>
          <a:bodyPr>
            <a:normAutofit/>
          </a:bodyPr>
          <a:lstStyle>
            <a:lvl1pPr>
              <a:defRPr sz="30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First level (click to edit Master text style)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2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89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60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222203" y="3352801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Presented</a:t>
            </a:r>
            <a:r>
              <a:rPr lang="en-US" sz="2400" baseline="0" dirty="0">
                <a:latin typeface="Arial Narrow" panose="020B0606020202030204" pitchFamily="34" charset="0"/>
              </a:rPr>
              <a:t> by:</a:t>
            </a:r>
          </a:p>
        </p:txBody>
      </p:sp>
    </p:spTree>
    <p:extLst>
      <p:ext uri="{BB962C8B-B14F-4D97-AF65-F5344CB8AC3E}">
        <p14:creationId xmlns:p14="http://schemas.microsoft.com/office/powerpoint/2010/main" val="63936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4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1023600" cy="4800600"/>
          </a:xfrm>
        </p:spPr>
        <p:txBody>
          <a:bodyPr>
            <a:normAutofit/>
          </a:bodyPr>
          <a:lstStyle>
            <a:lvl1pPr>
              <a:defRPr sz="30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First level (click to edit Master text style)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27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2259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48200" y="228600"/>
            <a:ext cx="69850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21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0" y="228600"/>
            <a:ext cx="6212541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3E26D-415B-1506-9BEA-676FFFD253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659" y="2934335"/>
            <a:ext cx="11002683" cy="838200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Header Style</a:t>
            </a:r>
          </a:p>
        </p:txBody>
      </p:sp>
    </p:spTree>
    <p:extLst>
      <p:ext uri="{BB962C8B-B14F-4D97-AF65-F5344CB8AC3E}">
        <p14:creationId xmlns:p14="http://schemas.microsoft.com/office/powerpoint/2010/main" val="100676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3E26D-415B-1506-9BEA-676FFFD253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659" y="2934335"/>
            <a:ext cx="11002683" cy="838200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Bitter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Header Style</a:t>
            </a:r>
          </a:p>
        </p:txBody>
      </p:sp>
    </p:spTree>
    <p:extLst>
      <p:ext uri="{BB962C8B-B14F-4D97-AF65-F5344CB8AC3E}">
        <p14:creationId xmlns:p14="http://schemas.microsoft.com/office/powerpoint/2010/main" val="1839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2259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48200" y="228600"/>
            <a:ext cx="69850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le You W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40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45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8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7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0" y="228600"/>
            <a:ext cx="6212541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3E26D-415B-1506-9BEA-676FFFD253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659" y="2934335"/>
            <a:ext cx="11002683" cy="838200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Header Style</a:t>
            </a:r>
          </a:p>
        </p:txBody>
      </p:sp>
    </p:spTree>
    <p:extLst>
      <p:ext uri="{BB962C8B-B14F-4D97-AF65-F5344CB8AC3E}">
        <p14:creationId xmlns:p14="http://schemas.microsoft.com/office/powerpoint/2010/main" val="382981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3E26D-415B-1506-9BEA-676FFFD253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659" y="2934335"/>
            <a:ext cx="11002683" cy="838200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Bitter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Header Style</a:t>
            </a:r>
          </a:p>
        </p:txBody>
      </p:sp>
    </p:spTree>
    <p:extLst>
      <p:ext uri="{BB962C8B-B14F-4D97-AF65-F5344CB8AC3E}">
        <p14:creationId xmlns:p14="http://schemas.microsoft.com/office/powerpoint/2010/main" val="181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2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le You W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981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6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CEFE64-733A-4DF2-A74C-29951540B32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DF0685-BC1F-02F4-2804-E810CDA0F1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00" y="355274"/>
            <a:ext cx="2668514" cy="633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4800" y="228600"/>
            <a:ext cx="6248400" cy="96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023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(click to edit Master text style)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03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662" r:id="rId9"/>
    <p:sldLayoutId id="2147483695" r:id="rId10"/>
    <p:sldLayoutId id="2147483697" r:id="rId11"/>
    <p:sldLayoutId id="2147483698" r:id="rId12"/>
    <p:sldLayoutId id="2147483699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3200" b="1" i="0" kern="1200" spc="0">
          <a:solidFill>
            <a:schemeClr val="accent1"/>
          </a:solidFill>
          <a:latin typeface="Bitter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A3"/>
        </a:buClr>
        <a:buFont typeface="Wingdings" panose="05000000000000000000" pitchFamily="2" charset="2"/>
        <a:buChar char="§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A3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A3"/>
        </a:buClr>
        <a:buSzPct val="75000"/>
        <a:buFont typeface="Courier New" panose="02070309020205020404" pitchFamily="49" charset="0"/>
        <a:buChar char="o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A3"/>
        </a:buClr>
        <a:buFont typeface="Arial" panose="020B0604020202020204" pitchFamily="34" charset="0"/>
        <a:buChar char="–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A3"/>
        </a:buClr>
        <a:buFont typeface="Arial" panose="020B0604020202020204" pitchFamily="34" charset="0"/>
        <a:buChar char="»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6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DF0685-BC1F-02F4-2804-E810CDA0F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00" y="355274"/>
            <a:ext cx="2668514" cy="633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4800" y="228600"/>
            <a:ext cx="6248400" cy="96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023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(click to edit Master text style)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0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r" defTabSz="914400" rtl="0" eaLnBrk="1" latinLnBrk="0" hangingPunct="1">
        <a:spcBef>
          <a:spcPct val="0"/>
        </a:spcBef>
        <a:buNone/>
        <a:defRPr sz="3200" b="1" i="0" kern="1200" spc="0">
          <a:solidFill>
            <a:schemeClr val="accent1"/>
          </a:solidFill>
          <a:latin typeface="Bitter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A3"/>
        </a:buClr>
        <a:buFont typeface="Wingdings" panose="05000000000000000000" pitchFamily="2" charset="2"/>
        <a:buChar char="§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A3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A3"/>
        </a:buClr>
        <a:buSzPct val="75000"/>
        <a:buFont typeface="Courier New" panose="02070309020205020404" pitchFamily="49" charset="0"/>
        <a:buChar char="o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A3"/>
        </a:buClr>
        <a:buFont typeface="Arial" panose="020B0604020202020204" pitchFamily="34" charset="0"/>
        <a:buChar char="–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A3"/>
        </a:buClr>
        <a:buFont typeface="Arial" panose="020B0604020202020204" pitchFamily="34" charset="0"/>
        <a:buChar char="»"/>
        <a:defRPr sz="2800" b="0" i="0" kern="1200">
          <a:solidFill>
            <a:schemeClr val="tx2"/>
          </a:solidFill>
          <a:latin typeface="Overpass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6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emaine.com/wp-content/uploads/2024/02/No-SSN-FSA-ID-Tracking-Shee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BEA138-1134-F88D-8ECB-A62C20309F29}"/>
              </a:ext>
            </a:extLst>
          </p:cNvPr>
          <p:cNvSpPr/>
          <p:nvPr/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A3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AC363-F6CF-BCF0-FD17-7351DB7A9074}"/>
              </a:ext>
            </a:extLst>
          </p:cNvPr>
          <p:cNvSpPr txBox="1"/>
          <p:nvPr/>
        </p:nvSpPr>
        <p:spPr>
          <a:xfrm>
            <a:off x="1641987" y="30198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tter" pitchFamily="2" charset="77"/>
                <a:ea typeface="+mn-ea"/>
                <a:cs typeface="Arial Black" panose="020B0604020202020204" pitchFamily="34" charset="0"/>
              </a:rPr>
              <a:t>Resources for New Mainers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F90D1-73DF-E42D-88D3-C0C0C6244039}"/>
              </a:ext>
            </a:extLst>
          </p:cNvPr>
          <p:cNvSpPr txBox="1"/>
          <p:nvPr/>
        </p:nvSpPr>
        <p:spPr>
          <a:xfrm>
            <a:off x="1524000" y="53810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verpass" pitchFamily="2" charset="77"/>
                <a:ea typeface="+mn-ea"/>
                <a:cs typeface="Arial" panose="020B0604020202020204" pitchFamily="34" charset="0"/>
              </a:rPr>
              <a:t>Floreka Malual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verpass" pitchFamily="2" charset="77"/>
                <a:ea typeface="+mn-ea"/>
                <a:cs typeface="Arial" panose="020B0604020202020204" pitchFamily="34" charset="0"/>
              </a:rPr>
              <a:t>New Mainer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verpass" pitchFamily="2" charset="77"/>
                <a:ea typeface="+mn-ea"/>
                <a:cs typeface="Arial" panose="020B0604020202020204" pitchFamily="34" charset="0"/>
              </a:rPr>
              <a:t>Mila Tappan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verpass" pitchFamily="2" charset="77"/>
                <a:ea typeface="+mn-ea"/>
                <a:cs typeface="Arial" panose="020B0604020202020204" pitchFamily="34" charset="0"/>
              </a:rPr>
              <a:t>Manager of College Access and Outreach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56129-17CB-40D8-EC8E-265CDDC08C08}"/>
              </a:ext>
            </a:extLst>
          </p:cNvPr>
          <p:cNvSpPr txBox="1"/>
          <p:nvPr/>
        </p:nvSpPr>
        <p:spPr>
          <a:xfrm>
            <a:off x="1524000" y="40643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Bitter" pitchFamily="2" charset="77"/>
                <a:cs typeface="Arial" panose="020B0604020202020204" pitchFamily="34" charset="0"/>
              </a:rPr>
              <a:t>January 8,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tter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02443-D23A-25FA-A914-D168C7D0570E}"/>
              </a:ext>
            </a:extLst>
          </p:cNvPr>
          <p:cNvSpPr txBox="1"/>
          <p:nvPr/>
        </p:nvSpPr>
        <p:spPr>
          <a:xfrm>
            <a:off x="1524000" y="49697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" pitchFamily="2" charset="77"/>
                <a:ea typeface="+mn-ea"/>
                <a:cs typeface="Arial Narrow" panose="020B0604020202020204" pitchFamily="34" charset="0"/>
              </a:rPr>
              <a:t>PRESENTED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" pitchFamily="2" charset="77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9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24C3D-036F-8051-6A01-F054D7FA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0" y="1600200"/>
            <a:ext cx="3200400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493114-9973-6BF6-C160-44BE9B6E5686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D5D8FB-91E8-60C5-A646-69FD62E98269}"/>
              </a:ext>
            </a:extLst>
          </p:cNvPr>
          <p:cNvSpPr txBox="1">
            <a:spLocks/>
          </p:cNvSpPr>
          <p:nvPr/>
        </p:nvSpPr>
        <p:spPr>
          <a:xfrm>
            <a:off x="8458200" y="2172483"/>
            <a:ext cx="19050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3D14D7C-50A5-9751-EF80-1DAB12F1A3FD}"/>
              </a:ext>
            </a:extLst>
          </p:cNvPr>
          <p:cNvSpPr txBox="1">
            <a:spLocks/>
          </p:cNvSpPr>
          <p:nvPr/>
        </p:nvSpPr>
        <p:spPr>
          <a:xfrm>
            <a:off x="557705" y="1600200"/>
            <a:ext cx="4673162" cy="4800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Getting Ready for College</a:t>
            </a:r>
          </a:p>
          <a:p>
            <a:pPr marL="0" indent="0" algn="ctr">
              <a:buNone/>
            </a:pPr>
            <a:r>
              <a:rPr lang="en-US" sz="2400" b="1" dirty="0"/>
              <a:t>College Going Information</a:t>
            </a:r>
          </a:p>
          <a:p>
            <a:pPr marL="0" indent="0">
              <a:buNone/>
            </a:pPr>
            <a:r>
              <a:rPr lang="en-US" sz="2200" dirty="0"/>
              <a:t>Higher education is structured very differently in the U.S. than in other countries.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200" dirty="0"/>
              <a:t>There are great programs to support college going students!</a:t>
            </a:r>
          </a:p>
          <a:p>
            <a:r>
              <a:rPr lang="en-US" sz="2200" dirty="0"/>
              <a:t>Talent Search </a:t>
            </a:r>
          </a:p>
          <a:p>
            <a:r>
              <a:rPr lang="en-US" sz="2200" dirty="0"/>
              <a:t>Upward Bound</a:t>
            </a:r>
          </a:p>
          <a:p>
            <a:r>
              <a:rPr lang="en-US" sz="2200" dirty="0"/>
              <a:t>Student Support Services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8AE73-5101-6A3B-F6FC-6BACDFFE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33" y="341255"/>
            <a:ext cx="5132333" cy="617549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016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56529-871D-8309-20D9-B0252815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96" y="1009049"/>
            <a:ext cx="7645784" cy="55678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C782F46-EDBD-3775-862C-9152B38EEB14}"/>
              </a:ext>
            </a:extLst>
          </p:cNvPr>
          <p:cNvSpPr txBox="1">
            <a:spLocks/>
          </p:cNvSpPr>
          <p:nvPr/>
        </p:nvSpPr>
        <p:spPr>
          <a:xfrm>
            <a:off x="508438" y="2196663"/>
            <a:ext cx="3243755" cy="4939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Paying for College</a:t>
            </a:r>
          </a:p>
          <a:p>
            <a:pPr marL="0" indent="0" algn="ctr">
              <a:buNone/>
            </a:pPr>
            <a:r>
              <a:rPr lang="en-US" sz="2400" b="1" dirty="0"/>
              <a:t>Federal Student Aid Eligibility Determination</a:t>
            </a:r>
          </a:p>
          <a:p>
            <a:pPr marL="0" indent="0">
              <a:buNone/>
            </a:pPr>
            <a:endParaRPr lang="en-US" sz="2400" b="1" dirty="0">
              <a:solidFill>
                <a:srgbClr val="5F863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5F86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24C3D-036F-8051-6A01-F054D7FA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E8CD235-FA0E-837F-38A5-66FD37AAE35B}"/>
              </a:ext>
            </a:extLst>
          </p:cNvPr>
          <p:cNvSpPr txBox="1">
            <a:spLocks/>
          </p:cNvSpPr>
          <p:nvPr/>
        </p:nvSpPr>
        <p:spPr>
          <a:xfrm>
            <a:off x="558800" y="1628775"/>
            <a:ext cx="35433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Paying for College</a:t>
            </a:r>
          </a:p>
          <a:p>
            <a:pPr marL="0" indent="0" algn="ctr">
              <a:buNone/>
            </a:pPr>
            <a:r>
              <a:rPr lang="en-US" sz="2400" b="1" dirty="0"/>
              <a:t>Helpful Tools</a:t>
            </a:r>
          </a:p>
          <a:p>
            <a:r>
              <a:rPr lang="en-US" sz="2200" dirty="0"/>
              <a:t>Tracking Status of Immigration Application</a:t>
            </a:r>
          </a:p>
          <a:p>
            <a:r>
              <a:rPr lang="en-US" sz="2200" dirty="0"/>
              <a:t>Paying for Higher Education Video</a:t>
            </a:r>
          </a:p>
          <a:p>
            <a:r>
              <a:rPr lang="en-US" sz="2200" dirty="0"/>
              <a:t>Scholarships for New Mainers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B6092-8B06-6281-305B-6C4A645E7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797"/>
          <a:stretch/>
        </p:blipFill>
        <p:spPr>
          <a:xfrm>
            <a:off x="4426167" y="763348"/>
            <a:ext cx="5453557" cy="3698949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21DD6-2322-88CF-A979-5251FFA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35" b="2222"/>
          <a:stretch/>
        </p:blipFill>
        <p:spPr>
          <a:xfrm>
            <a:off x="7294179" y="2496477"/>
            <a:ext cx="4618420" cy="4211749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558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24C3D-036F-8051-6A01-F054D7FA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B65D3F-EBDC-7A7E-4B27-25065B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425" y="338265"/>
            <a:ext cx="5295900" cy="72009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925FC26-D9FB-E58F-3539-C9D114F10270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E8CD235-FA0E-837F-38A5-66FD37AAE35B}"/>
              </a:ext>
            </a:extLst>
          </p:cNvPr>
          <p:cNvSpPr txBox="1">
            <a:spLocks/>
          </p:cNvSpPr>
          <p:nvPr/>
        </p:nvSpPr>
        <p:spPr>
          <a:xfrm>
            <a:off x="558800" y="2114550"/>
            <a:ext cx="2836424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Paying for College</a:t>
            </a:r>
          </a:p>
          <a:p>
            <a:pPr marL="0" indent="0" algn="ctr">
              <a:buNone/>
            </a:pPr>
            <a:r>
              <a:rPr lang="en-US" sz="2250" b="1" dirty="0"/>
              <a:t>Yes, I’m eligible for federal student aid!</a:t>
            </a:r>
          </a:p>
          <a:p>
            <a:r>
              <a:rPr lang="en-US" sz="2250" dirty="0"/>
              <a:t>FAFSA tips for new Mainers</a:t>
            </a:r>
          </a:p>
          <a:p>
            <a:r>
              <a:rPr lang="en-US" sz="2250" dirty="0"/>
              <a:t>FSA ID information and resources</a:t>
            </a:r>
          </a:p>
          <a:p>
            <a:r>
              <a:rPr lang="en-US" sz="2250" dirty="0"/>
              <a:t>Pathway worksheet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19E1A-8FD5-BA54-D8CE-753ECA5A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21" y="1085850"/>
            <a:ext cx="4037890" cy="556839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24CFE-232C-4BC4-EF87-6A8A304A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08" y="1058355"/>
            <a:ext cx="4200086" cy="533504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15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BC04D-4AB4-545A-C765-DE4C8DD29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1FE22-9CFE-E6EF-B70C-70A982B02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069" y="1502979"/>
            <a:ext cx="3563218" cy="4897821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0070A3"/>
                </a:solidFill>
                <a:latin typeface="+mn-lt"/>
              </a:rPr>
              <a:t>Students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must have a regular SSN (not one for work purposes only) and be a citizen or eligible non-citizen).</a:t>
            </a:r>
          </a:p>
          <a:p>
            <a:pPr>
              <a:spcAft>
                <a:spcPts val="200"/>
              </a:spcAft>
            </a:pPr>
            <a:r>
              <a:rPr lang="en-US" b="1" i="0" dirty="0">
                <a:solidFill>
                  <a:srgbClr val="0070A3"/>
                </a:solidFill>
                <a:effectLst/>
                <a:latin typeface="+mn-lt"/>
              </a:rPr>
              <a:t>Parents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without a Social Security number (SSN) must create a StudentAid.gov account (FSA ID) to access, complete and sign their portion of the FAFSA.</a:t>
            </a: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A14B3C-A704-D95F-9CDC-1505E762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27" y="457200"/>
            <a:ext cx="7576263" cy="960120"/>
          </a:xfrm>
        </p:spPr>
        <p:txBody>
          <a:bodyPr/>
          <a:lstStyle/>
          <a:p>
            <a:r>
              <a:rPr lang="en-US" dirty="0"/>
              <a:t>Parents Without Social Security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15B93-2540-3A84-E7F8-AEC115B9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39" y="1278521"/>
            <a:ext cx="4038600" cy="413943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C8994E-FDCF-25BA-473F-8E52BEA66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763" y="1155307"/>
            <a:ext cx="3462577" cy="252875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FBA99-E4DF-3D51-B05D-3DEB7A92C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54" b="2030"/>
          <a:stretch/>
        </p:blipFill>
        <p:spPr>
          <a:xfrm>
            <a:off x="8489188" y="3888359"/>
            <a:ext cx="3462577" cy="275851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2D0736-5CDA-D05C-C84D-F2977769A696}"/>
              </a:ext>
            </a:extLst>
          </p:cNvPr>
          <p:cNvSpPr/>
          <p:nvPr/>
        </p:nvSpPr>
        <p:spPr>
          <a:xfrm>
            <a:off x="7281076" y="2823707"/>
            <a:ext cx="3257550" cy="8001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6F6830-211A-CC74-DEC3-7BFA7F96F08D}"/>
              </a:ext>
            </a:extLst>
          </p:cNvPr>
          <p:cNvSpPr/>
          <p:nvPr/>
        </p:nvSpPr>
        <p:spPr>
          <a:xfrm>
            <a:off x="4394412" y="4737630"/>
            <a:ext cx="1428750" cy="3429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9B5FCF-1C13-D3D5-DEB3-04414A622D87}"/>
              </a:ext>
            </a:extLst>
          </p:cNvPr>
          <p:cNvCxnSpPr>
            <a:cxnSpLocks/>
          </p:cNvCxnSpPr>
          <p:nvPr/>
        </p:nvCxnSpPr>
        <p:spPr>
          <a:xfrm flipV="1">
            <a:off x="5758928" y="1393211"/>
            <a:ext cx="1574346" cy="33444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E4736-16D4-B328-A3E3-749BA9B6126B}"/>
              </a:ext>
            </a:extLst>
          </p:cNvPr>
          <p:cNvCxnSpPr>
            <a:cxnSpLocks/>
          </p:cNvCxnSpPr>
          <p:nvPr/>
        </p:nvCxnSpPr>
        <p:spPr>
          <a:xfrm>
            <a:off x="8305636" y="3497743"/>
            <a:ext cx="252795" cy="5049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4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BB8C-AC42-53EE-568C-8FE1674D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069" y="1502979"/>
            <a:ext cx="11151476" cy="4897821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remainder of the FSA ID creation process similar process for those w/ an SSN except that individuals must certify their identity by checking a box. Additionally, some individual will see knowledge-based verification questions. 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When the account is created, the </a:t>
            </a:r>
            <a:r>
              <a:rPr lang="en-US" dirty="0"/>
              <a:t>confirmation screen will inform the individual of their verification status. 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If the account is verified, individuals can immediately begin fully using their account. 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If the account is created, but not verified, individuals will be able to access the FAFSA form, but the account will have limited functionality. No additional steps are currently needed.</a:t>
            </a:r>
          </a:p>
          <a:p>
            <a:pPr>
              <a:spcAft>
                <a:spcPts val="200"/>
              </a:spcAft>
            </a:pPr>
            <a:r>
              <a:rPr lang="en-US" b="1" i="0" dirty="0">
                <a:solidFill>
                  <a:srgbClr val="626262"/>
                </a:solidFill>
                <a:effectLst/>
                <a:latin typeface="Overpass"/>
              </a:rPr>
              <a:t>For step-by-step instructions to create an </a:t>
            </a:r>
            <a:r>
              <a:rPr lang="en-US" b="1" dirty="0">
                <a:solidFill>
                  <a:srgbClr val="626262"/>
                </a:solidFill>
                <a:latin typeface="Overpass"/>
              </a:rPr>
              <a:t>account without a SSN, </a:t>
            </a:r>
            <a:r>
              <a:rPr lang="en-US" b="1" i="0" dirty="0">
                <a:solidFill>
                  <a:srgbClr val="626262"/>
                </a:solidFill>
                <a:effectLst/>
                <a:latin typeface="Overpass"/>
              </a:rPr>
              <a:t>see our </a:t>
            </a:r>
            <a:r>
              <a:rPr lang="en-US" b="1" i="0" u="sng" dirty="0">
                <a:solidFill>
                  <a:srgbClr val="5F8631"/>
                </a:solidFill>
                <a:effectLst/>
                <a:latin typeface="Overpass"/>
                <a:hlinkClick r:id="rId3"/>
              </a:rPr>
              <a:t>FSA ID Worksheet for those without a Social Security number</a:t>
            </a: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23239-E229-7534-0F5A-A92019EE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27" y="457200"/>
            <a:ext cx="7576263" cy="960120"/>
          </a:xfrm>
        </p:spPr>
        <p:txBody>
          <a:bodyPr/>
          <a:lstStyle/>
          <a:p>
            <a:r>
              <a:rPr lang="en-US" dirty="0"/>
              <a:t>Parents Without Social Security Number</a:t>
            </a:r>
          </a:p>
        </p:txBody>
      </p:sp>
    </p:spTree>
    <p:extLst>
      <p:ext uri="{BB962C8B-B14F-4D97-AF65-F5344CB8AC3E}">
        <p14:creationId xmlns:p14="http://schemas.microsoft.com/office/powerpoint/2010/main" val="35551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623239-E229-7534-0F5A-A92019EE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221" y="312682"/>
            <a:ext cx="7210095" cy="960120"/>
          </a:xfrm>
        </p:spPr>
        <p:txBody>
          <a:bodyPr/>
          <a:lstStyle/>
          <a:p>
            <a:r>
              <a:rPr lang="en-US" dirty="0"/>
              <a:t>Parents Without Social Security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703A6-FB4E-5C56-4BE0-748A349C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524" y="1259554"/>
            <a:ext cx="4157033" cy="528576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B2DDC-E5B1-47F4-53D2-45B72F125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183" y="1272802"/>
            <a:ext cx="4157032" cy="528576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BD36DE-F436-225D-156A-4CA6FE392437}"/>
              </a:ext>
            </a:extLst>
          </p:cNvPr>
          <p:cNvSpPr/>
          <p:nvPr/>
        </p:nvSpPr>
        <p:spPr>
          <a:xfrm>
            <a:off x="441435" y="1534509"/>
            <a:ext cx="2343807" cy="2196664"/>
          </a:xfrm>
          <a:prstGeom prst="ellipse">
            <a:avLst/>
          </a:prstGeom>
          <a:solidFill>
            <a:srgbClr val="5F8631"/>
          </a:solidFill>
          <a:ln>
            <a:solidFill>
              <a:srgbClr val="5F86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Form has been updated to reflect recent guidance from FSA</a:t>
            </a:r>
          </a:p>
        </p:txBody>
      </p:sp>
    </p:spTree>
    <p:extLst>
      <p:ext uri="{BB962C8B-B14F-4D97-AF65-F5344CB8AC3E}">
        <p14:creationId xmlns:p14="http://schemas.microsoft.com/office/powerpoint/2010/main" val="78807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BB8C-AC42-53EE-568C-8FE1674D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62" y="1508760"/>
            <a:ext cx="3176641" cy="4724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A3"/>
                </a:solidFill>
                <a:latin typeface="+mn-lt"/>
              </a:rPr>
              <a:t>In the FAFSA…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When completing the invitation section there’s a box to indicate parents don’t have an SSN.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When box is checked, screen will update to display request for mailing address.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longer will parents without an SSN fill in all zeros in the SSN box.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23239-E229-7534-0F5A-A92019EE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8" y="228600"/>
            <a:ext cx="7303584" cy="960120"/>
          </a:xfrm>
        </p:spPr>
        <p:txBody>
          <a:bodyPr/>
          <a:lstStyle/>
          <a:p>
            <a:r>
              <a:rPr lang="en-US" dirty="0"/>
              <a:t>Parents Without Social Security Number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34DDB-07D8-5807-E9E7-3E097AB2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6"/>
          <a:stretch/>
        </p:blipFill>
        <p:spPr>
          <a:xfrm>
            <a:off x="4929241" y="1042735"/>
            <a:ext cx="6107838" cy="54038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976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BB8C-AC42-53EE-568C-8FE1674D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09" y="1676401"/>
            <a:ext cx="10310649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Remaining issues for mixed-status families (student has SSN but parent does not): 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IRS match is not working for anyone without SSN</a:t>
            </a:r>
            <a:endParaRPr lang="en-US" sz="2600" b="1" dirty="0">
              <a:solidFill>
                <a:srgbClr val="2089BE"/>
              </a:solidFill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Contributors will need to </a:t>
            </a:r>
            <a:r>
              <a:rPr lang="en-US" sz="2400" b="1" dirty="0">
                <a:solidFill>
                  <a:srgbClr val="2089BE"/>
                </a:solidFill>
                <a:latin typeface="+mn-lt"/>
              </a:rPr>
              <a:t>manually enter tax return related data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marL="365760">
              <a:spcAft>
                <a:spcPts val="45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If the student enters slightly incorrect information when inviting contributor, system is having trouble finding the contributor so can’t send an invitation.</a:t>
            </a:r>
          </a:p>
          <a:p>
            <a:pPr marL="765810" lvl="1">
              <a:spcAft>
                <a:spcPts val="45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If the student starts the FAFSA and the invite isn’t working, have the student delete their section of the FAFSA and have the parent start the FAFSA.</a:t>
            </a:r>
          </a:p>
          <a:p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23239-E229-7534-0F5A-A92019EE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74" y="228600"/>
            <a:ext cx="7174140" cy="960120"/>
          </a:xfrm>
        </p:spPr>
        <p:txBody>
          <a:bodyPr/>
          <a:lstStyle/>
          <a:p>
            <a:r>
              <a:rPr lang="en-US" dirty="0"/>
              <a:t>Parents Without Social Security Number</a:t>
            </a:r>
          </a:p>
        </p:txBody>
      </p:sp>
    </p:spTree>
    <p:extLst>
      <p:ext uri="{BB962C8B-B14F-4D97-AF65-F5344CB8AC3E}">
        <p14:creationId xmlns:p14="http://schemas.microsoft.com/office/powerpoint/2010/main" val="149179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925FC26-D9FB-E58F-3539-C9D114F10270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E8CD235-FA0E-837F-38A5-66FD37AAE35B}"/>
              </a:ext>
            </a:extLst>
          </p:cNvPr>
          <p:cNvSpPr txBox="1">
            <a:spLocks/>
          </p:cNvSpPr>
          <p:nvPr/>
        </p:nvSpPr>
        <p:spPr>
          <a:xfrm>
            <a:off x="1981200" y="211455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C2310D-6EBD-59B0-096A-EDA098B7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5" y="2043030"/>
            <a:ext cx="4105275" cy="47053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AD006-14E9-0D3D-57E1-75FF09699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66" y="2378178"/>
            <a:ext cx="4950910" cy="41601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F2C75-2B6E-7FCE-4557-3376C2E2E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7" r="3661" b="66903"/>
          <a:stretch/>
        </p:blipFill>
        <p:spPr>
          <a:xfrm>
            <a:off x="626724" y="1468089"/>
            <a:ext cx="4105275" cy="5749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54C6D71-B320-0105-BF6E-5C6DE2AB53C2}"/>
              </a:ext>
            </a:extLst>
          </p:cNvPr>
          <p:cNvSpPr txBox="1">
            <a:spLocks/>
          </p:cNvSpPr>
          <p:nvPr/>
        </p:nvSpPr>
        <p:spPr>
          <a:xfrm>
            <a:off x="6096000" y="526160"/>
            <a:ext cx="4519449" cy="20008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Paying for College</a:t>
            </a:r>
          </a:p>
          <a:p>
            <a:pPr marL="0" indent="0" algn="ctr">
              <a:buNone/>
            </a:pPr>
            <a:r>
              <a:rPr lang="en-US" sz="2250" b="1" dirty="0"/>
              <a:t>Not sure if eligible for federal student aid!</a:t>
            </a:r>
          </a:p>
          <a:p>
            <a:pPr marL="0" indent="0" algn="ctr">
              <a:buNone/>
            </a:pPr>
            <a:r>
              <a:rPr lang="en-US" sz="2250" dirty="0"/>
              <a:t>Use this tool!</a:t>
            </a:r>
          </a:p>
        </p:txBody>
      </p:sp>
    </p:spTree>
    <p:extLst>
      <p:ext uri="{BB962C8B-B14F-4D97-AF65-F5344CB8AC3E}">
        <p14:creationId xmlns:p14="http://schemas.microsoft.com/office/powerpoint/2010/main" val="316023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26E0CF-DD3E-26F6-1F33-5836A64C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524000"/>
            <a:ext cx="82677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4584E-50AE-699C-7197-80813393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599" y="228600"/>
            <a:ext cx="6049297" cy="960120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71E338-6D3A-E18B-534B-91DB2E45C7D9}"/>
              </a:ext>
            </a:extLst>
          </p:cNvPr>
          <p:cNvSpPr txBox="1">
            <a:spLocks/>
          </p:cNvSpPr>
          <p:nvPr/>
        </p:nvSpPr>
        <p:spPr>
          <a:xfrm>
            <a:off x="546537" y="1600200"/>
            <a:ext cx="10760559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A3"/>
                </a:solidFill>
              </a:rPr>
              <a:t>Free Higher Ed and Work Force Training</a:t>
            </a:r>
          </a:p>
          <a:p>
            <a:pPr lvl="1"/>
            <a:r>
              <a:rPr lang="en-US" dirty="0"/>
              <a:t>Free Community College</a:t>
            </a:r>
          </a:p>
          <a:p>
            <a:pPr lvl="1"/>
            <a:r>
              <a:rPr lang="en-US" dirty="0"/>
              <a:t>Harold Alfond Center for the Advancement of Maine’s Workforce</a:t>
            </a:r>
          </a:p>
          <a:p>
            <a:pPr lvl="1"/>
            <a:r>
              <a:rPr lang="en-US" dirty="0"/>
              <a:t>Eastern Maine Development Corporation’s Workforce Development Services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FAME’s New Mainer Section</a:t>
            </a:r>
          </a:p>
          <a:p>
            <a:pPr lvl="1"/>
            <a:r>
              <a:rPr lang="en-US" dirty="0"/>
              <a:t>Getting Ready</a:t>
            </a:r>
          </a:p>
          <a:p>
            <a:pPr lvl="1"/>
            <a:r>
              <a:rPr lang="en-US" dirty="0"/>
              <a:t>Paying for College</a:t>
            </a:r>
          </a:p>
          <a:p>
            <a:pPr lvl="2"/>
            <a:r>
              <a:rPr lang="en-US" dirty="0"/>
              <a:t>Parents without SSN# </a:t>
            </a:r>
          </a:p>
          <a:p>
            <a:pPr lvl="2"/>
            <a:r>
              <a:rPr lang="en-US" dirty="0"/>
              <a:t>Scholarships</a:t>
            </a:r>
          </a:p>
          <a:p>
            <a:pPr lvl="1"/>
            <a:r>
              <a:rPr lang="en-US" dirty="0"/>
              <a:t>Foreign Credentialing and Skills Recognition Grant Program</a:t>
            </a:r>
          </a:p>
          <a:p>
            <a:pPr lvl="1"/>
            <a:r>
              <a:rPr lang="en-US" dirty="0"/>
              <a:t>New Mainer Resources</a:t>
            </a:r>
          </a:p>
          <a:p>
            <a:pPr lvl="1"/>
            <a:r>
              <a:rPr lang="en-US" dirty="0"/>
              <a:t>FAQs</a:t>
            </a:r>
          </a:p>
          <a:p>
            <a:pPr lvl="1"/>
            <a:r>
              <a:rPr lang="en-US" dirty="0"/>
              <a:t>Other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8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B65D3F-EBDC-7A7E-4B27-25065B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425" y="338265"/>
            <a:ext cx="5295900" cy="720090"/>
          </a:xfrm>
        </p:spPr>
        <p:txBody>
          <a:bodyPr/>
          <a:lstStyle/>
          <a:p>
            <a:r>
              <a:rPr lang="en-US" dirty="0"/>
              <a:t>New Mainer Website – </a:t>
            </a:r>
            <a:br>
              <a:rPr lang="en-US" dirty="0"/>
            </a:br>
            <a:r>
              <a:rPr lang="en-US" dirty="0"/>
              <a:t>Paying for College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925FC26-D9FB-E58F-3539-C9D114F10270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E8CD235-FA0E-837F-38A5-66FD37AAE35B}"/>
              </a:ext>
            </a:extLst>
          </p:cNvPr>
          <p:cNvSpPr txBox="1">
            <a:spLocks/>
          </p:cNvSpPr>
          <p:nvPr/>
        </p:nvSpPr>
        <p:spPr>
          <a:xfrm>
            <a:off x="570844" y="1628775"/>
            <a:ext cx="4402581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Paying for College</a:t>
            </a:r>
          </a:p>
          <a:p>
            <a:pPr marL="0" indent="0" algn="ctr">
              <a:buNone/>
            </a:pPr>
            <a:r>
              <a:rPr lang="en-US" sz="2400" b="1" dirty="0"/>
              <a:t>Not Eligible for Federal </a:t>
            </a:r>
          </a:p>
          <a:p>
            <a:pPr marL="0" indent="0" algn="ctr">
              <a:buNone/>
            </a:pPr>
            <a:r>
              <a:rPr lang="en-US" sz="2400" b="1" dirty="0"/>
              <a:t>Student Aid</a:t>
            </a:r>
          </a:p>
          <a:p>
            <a:r>
              <a:rPr lang="en-US" sz="2200" dirty="0"/>
              <a:t>School Choice</a:t>
            </a:r>
          </a:p>
          <a:p>
            <a:r>
              <a:rPr lang="en-US" sz="2200" dirty="0"/>
              <a:t>Resources to Explore</a:t>
            </a:r>
          </a:p>
          <a:p>
            <a:r>
              <a:rPr lang="en-US" sz="2200" dirty="0"/>
              <a:t>Pay As You Go</a:t>
            </a:r>
          </a:p>
          <a:p>
            <a:r>
              <a:rPr lang="en-US" sz="2200" dirty="0"/>
              <a:t>Employer Educations Benefits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27AC1-3B81-4F4F-A0AF-AE633E88C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21"/>
          <a:stretch/>
        </p:blipFill>
        <p:spPr>
          <a:xfrm>
            <a:off x="6229350" y="338266"/>
            <a:ext cx="4229100" cy="61166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06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24C3D-036F-8051-6A01-F054D7FA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69" y="1727067"/>
            <a:ext cx="4250778" cy="45975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5F8631"/>
                </a:solidFill>
              </a:rPr>
              <a:t>Scholarships for New Mainers</a:t>
            </a:r>
          </a:p>
          <a:p>
            <a:pPr marL="0" indent="0" algn="ctr">
              <a:buNone/>
            </a:pPr>
            <a:r>
              <a:rPr lang="en-US" sz="2400" b="1" dirty="0"/>
              <a:t>Check out those listed in the New Mainer section</a:t>
            </a:r>
          </a:p>
          <a:p>
            <a:pPr marL="0" indent="0">
              <a:buNone/>
            </a:pPr>
            <a:r>
              <a:rPr lang="en-US" sz="2400" dirty="0"/>
              <a:t>Also connect with the following to ask about scholarships:</a:t>
            </a:r>
          </a:p>
          <a:p>
            <a:pPr>
              <a:buClr>
                <a:srgbClr val="5F8631"/>
              </a:buClr>
            </a:pPr>
            <a:r>
              <a:rPr lang="en-US" sz="2200" dirty="0"/>
              <a:t>Local high school or guidance office</a:t>
            </a:r>
          </a:p>
          <a:p>
            <a:pPr>
              <a:buClr>
                <a:srgbClr val="5F8631"/>
              </a:buClr>
            </a:pPr>
            <a:r>
              <a:rPr lang="en-US" sz="2200" dirty="0"/>
              <a:t>College financial aid office</a:t>
            </a:r>
          </a:p>
          <a:p>
            <a:pPr>
              <a:buClr>
                <a:srgbClr val="5F8631"/>
              </a:buClr>
            </a:pPr>
            <a:r>
              <a:rPr lang="en-US" sz="2200" dirty="0"/>
              <a:t>Employer/parent employer </a:t>
            </a:r>
          </a:p>
          <a:p>
            <a:pPr>
              <a:buClr>
                <a:srgbClr val="5F8631"/>
              </a:buClr>
            </a:pPr>
            <a:r>
              <a:rPr lang="en-US" sz="2200" dirty="0"/>
              <a:t>Faith based institutions</a:t>
            </a:r>
          </a:p>
          <a:p>
            <a:pPr>
              <a:buClr>
                <a:srgbClr val="5F8631"/>
              </a:buClr>
            </a:pPr>
            <a:r>
              <a:rPr lang="en-US" sz="2200" dirty="0"/>
              <a:t>Local service organization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9600E68-3E2F-58DC-64AF-1A42617E6118}"/>
              </a:ext>
            </a:extLst>
          </p:cNvPr>
          <p:cNvSpPr txBox="1">
            <a:spLocks/>
          </p:cNvSpPr>
          <p:nvPr/>
        </p:nvSpPr>
        <p:spPr>
          <a:xfrm>
            <a:off x="718645" y="2225609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00C7C-6ACF-C05B-C519-BDA73E813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50" y="203324"/>
            <a:ext cx="4944700" cy="645135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390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B65D3F-EBDC-7A7E-4B27-25065B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8" y="-324464"/>
            <a:ext cx="7973962" cy="1058355"/>
          </a:xfrm>
        </p:spPr>
        <p:txBody>
          <a:bodyPr/>
          <a:lstStyle/>
          <a:p>
            <a:br>
              <a:rPr lang="en-US" dirty="0"/>
            </a:br>
            <a:r>
              <a:rPr lang="en-US" b="1" i="0" dirty="0">
                <a:solidFill>
                  <a:schemeClr val="accent2"/>
                </a:solidFill>
                <a:effectLst/>
                <a:latin typeface="Bitter"/>
              </a:rPr>
              <a:t>Foreign Credentialing and Skills Recognition Grant Program</a:t>
            </a:r>
            <a:br>
              <a:rPr lang="en-US" b="1" i="0" dirty="0">
                <a:solidFill>
                  <a:schemeClr val="accent2"/>
                </a:solidFill>
                <a:effectLst/>
                <a:latin typeface="Bitter"/>
              </a:rPr>
            </a:b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4AD901D-1507-00DA-90C2-5CCE9545512F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56F7472-E436-7A29-BF42-1FD08ABC8A9C}"/>
              </a:ext>
            </a:extLst>
          </p:cNvPr>
          <p:cNvSpPr txBox="1">
            <a:spLocks/>
          </p:cNvSpPr>
          <p:nvPr/>
        </p:nvSpPr>
        <p:spPr>
          <a:xfrm>
            <a:off x="393290" y="1447801"/>
            <a:ext cx="4276164" cy="47858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  <a:latin typeface="+mn-lt"/>
              </a:rPr>
              <a:t>Foreign Credentialing and Skills Recognition Grant Program</a:t>
            </a:r>
          </a:p>
          <a:p>
            <a:r>
              <a:rPr lang="en-US" sz="2200" b="0" i="0" dirty="0">
                <a:solidFill>
                  <a:srgbClr val="626262"/>
                </a:solidFill>
                <a:effectLst/>
                <a:latin typeface="Overpass"/>
              </a:rPr>
              <a:t>Grants for up to $1,000 are available to help pay for the costs associated with the process of becoming work-ready while waiting for issuance of a work permit by federal immigration authorities.</a:t>
            </a:r>
          </a:p>
          <a:p>
            <a:r>
              <a:rPr lang="en-US" sz="2200" dirty="0">
                <a:latin typeface="+mn-lt"/>
              </a:rPr>
              <a:t>Funds are limited – first come, first 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5560C-82AD-C638-03D3-84D01128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020" y="1263654"/>
            <a:ext cx="4918242" cy="515414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0AD08-3725-BEFF-2AD2-12E28EEFF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01" y="1974599"/>
            <a:ext cx="4064209" cy="4883401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8407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B65D3F-EBDC-7A7E-4B27-25065B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65" y="1411605"/>
            <a:ext cx="10563745" cy="72009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5F8631"/>
                </a:solidFill>
              </a:rPr>
              <a:t>Local Organizational Resources for New Mainers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5C1CE62-AD6E-286B-1A2D-FA03BB7B14CA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68B7A24-261D-963F-5FC8-32EEB8031D72}"/>
              </a:ext>
            </a:extLst>
          </p:cNvPr>
          <p:cNvSpPr txBox="1">
            <a:spLocks/>
          </p:cNvSpPr>
          <p:nvPr/>
        </p:nvSpPr>
        <p:spPr>
          <a:xfrm>
            <a:off x="625365" y="2251710"/>
            <a:ext cx="4548089" cy="3886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Gateway Community Services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Hope Acts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Learning Works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Maine Youth Action Network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My Place Teen Center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New Mainers Resource Center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Portland Adult Education (PAE)</a:t>
            </a:r>
          </a:p>
          <a:p>
            <a:pPr algn="l"/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B1127F9-5C32-CB70-7D40-C3C98CC66568}"/>
              </a:ext>
            </a:extLst>
          </p:cNvPr>
          <p:cNvSpPr txBox="1">
            <a:spLocks/>
          </p:cNvSpPr>
          <p:nvPr/>
        </p:nvSpPr>
        <p:spPr>
          <a:xfrm>
            <a:off x="6908188" y="2171700"/>
            <a:ext cx="4658447" cy="4191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Portland Public Schools: Multilingual and Multicultural Center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Prosperity Maine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The Root Cellar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Tree Street Youth</a:t>
            </a:r>
          </a:p>
          <a:p>
            <a:pPr algn="l"/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Youth &amp;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98066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24C3D-036F-8051-6A01-F054D7FA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B65D3F-EBDC-7A7E-4B27-25065B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5905"/>
            <a:ext cx="10540181" cy="72009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5F8631"/>
                </a:solidFill>
              </a:rPr>
              <a:t>Frequently Asked Questions (and Answers)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5C1CE62-AD6E-286B-1A2D-FA03BB7B14CA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68B7A24-261D-963F-5FC8-32EEB8031D72}"/>
              </a:ext>
            </a:extLst>
          </p:cNvPr>
          <p:cNvSpPr txBox="1">
            <a:spLocks/>
          </p:cNvSpPr>
          <p:nvPr/>
        </p:nvSpPr>
        <p:spPr>
          <a:xfrm>
            <a:off x="609600" y="2357775"/>
            <a:ext cx="9601200" cy="4210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Am I eligible to receive federal student aid? 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As an eligible noncitizen, is there any additional information I need to provide when completing the FAFSA?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As an undocumented student or DACA student, can I file the FAFSA?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As an eligible noncitizen, what will I need to complete the FAFSA?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One or both of my parents live outside of the United States. Do I need to include their financial information? </a:t>
            </a:r>
          </a:p>
          <a:p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How do you represent income from a foreign tax return? </a:t>
            </a:r>
          </a:p>
        </p:txBody>
      </p:sp>
    </p:spTree>
    <p:extLst>
      <p:ext uri="{BB962C8B-B14F-4D97-AF65-F5344CB8AC3E}">
        <p14:creationId xmlns:p14="http://schemas.microsoft.com/office/powerpoint/2010/main" val="70023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0EAB-F057-D28C-F42B-9EE750C7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04800"/>
            <a:ext cx="6884276" cy="720090"/>
          </a:xfrm>
        </p:spPr>
        <p:txBody>
          <a:bodyPr/>
          <a:lstStyle/>
          <a:p>
            <a:r>
              <a:rPr lang="en-US" dirty="0"/>
              <a:t>How Floreka Can Help!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E5AA5-D73E-2531-F1C0-63D1AF73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0413" y="1126319"/>
            <a:ext cx="2891659" cy="573168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FFEC602-4677-01B1-34C2-D71114016AD9}"/>
              </a:ext>
            </a:extLst>
          </p:cNvPr>
          <p:cNvSpPr txBox="1">
            <a:spLocks/>
          </p:cNvSpPr>
          <p:nvPr/>
        </p:nvSpPr>
        <p:spPr>
          <a:xfrm>
            <a:off x="491359" y="1386333"/>
            <a:ext cx="4900448" cy="4876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200" b="1" dirty="0">
              <a:latin typeface="+mn-lt"/>
            </a:endParaRPr>
          </a:p>
          <a:p>
            <a:r>
              <a:rPr lang="en-US" sz="2600" dirty="0">
                <a:latin typeface="+mn-lt"/>
              </a:rPr>
              <a:t>One-on-one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appointments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Classroom presentations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College application assistance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Scholarship application assistance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Credential evaluation grant application help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Navigating resources and more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006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26E0CF-DD3E-26F6-1F33-5836A64C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677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4584E-50AE-699C-7197-80813393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91" y="228600"/>
            <a:ext cx="7426406" cy="960120"/>
          </a:xfrm>
        </p:spPr>
        <p:txBody>
          <a:bodyPr/>
          <a:lstStyle/>
          <a:p>
            <a:r>
              <a:rPr lang="en-US" dirty="0"/>
              <a:t>Other FAME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C3C76-DA15-6154-797F-B4E4EAA1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5" y="1253272"/>
            <a:ext cx="2994031" cy="38585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F9C92-2627-A295-CDB9-703D27CD4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1" t="1518" r="1434" b="1518"/>
          <a:stretch/>
        </p:blipFill>
        <p:spPr>
          <a:xfrm>
            <a:off x="1342518" y="1971807"/>
            <a:ext cx="2922138" cy="36960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F8DE7-066F-0382-6323-EFAEBA21D9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74"/>
          <a:stretch/>
        </p:blipFill>
        <p:spPr>
          <a:xfrm>
            <a:off x="2067840" y="2560320"/>
            <a:ext cx="2942005" cy="38404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926B2-52C0-7D27-D64D-454951AB6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855" y="1268647"/>
            <a:ext cx="2673339" cy="41619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F78B3F-BAF4-8FAB-C0D8-711781A64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8394" y="1802134"/>
            <a:ext cx="3101771" cy="40354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91784-B543-0663-1694-37135B3E8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1056" y="2566580"/>
            <a:ext cx="1853905" cy="418114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483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66BF8-F920-1BCA-72B9-38E822113B63}"/>
              </a:ext>
            </a:extLst>
          </p:cNvPr>
          <p:cNvSpPr txBox="1">
            <a:spLocks/>
          </p:cNvSpPr>
          <p:nvPr/>
        </p:nvSpPr>
        <p:spPr>
          <a:xfrm>
            <a:off x="1981200" y="2743202"/>
            <a:ext cx="8305800" cy="114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  <a:latin typeface="Bitter" pitchFamily="2" charset="77"/>
                <a:cs typeface="Arial Black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96076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97089" y="1646854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Thank you for joining us today! Find more FREE resources and information at </a:t>
            </a:r>
            <a:r>
              <a:rPr lang="en-US" b="1" dirty="0">
                <a:solidFill>
                  <a:schemeClr val="accent1"/>
                </a:solidFill>
              </a:rPr>
              <a:t>FAMEmaine.com/education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	Follow us: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Contact:   </a:t>
            </a:r>
            <a:r>
              <a:rPr lang="en-US" b="1" dirty="0">
                <a:solidFill>
                  <a:schemeClr val="accent1"/>
                </a:solidFill>
              </a:rPr>
              <a:t>education@FAMEmaine.com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      </a:t>
            </a:r>
            <a:r>
              <a:rPr lang="en-US" b="1" dirty="0"/>
              <a:t>PH:</a:t>
            </a:r>
            <a:r>
              <a:rPr lang="en-US" dirty="0"/>
              <a:t> 207-623-3263 or 800-228-3734</a:t>
            </a:r>
          </a:p>
          <a:p>
            <a:pPr marL="0" indent="0">
              <a:buNone/>
            </a:pPr>
            <a:r>
              <a:rPr lang="en-US" b="1" dirty="0"/>
              <a:t>	      TTY:</a:t>
            </a:r>
            <a:r>
              <a:rPr lang="en-US" dirty="0"/>
              <a:t> 207-626-2717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9"/>
          <a:stretch/>
        </p:blipFill>
        <p:spPr>
          <a:xfrm>
            <a:off x="4114800" y="3352800"/>
            <a:ext cx="3069771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26E0CF-DD3E-26F6-1F33-5836A64C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023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4584E-50AE-699C-7197-80813393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0" y="228600"/>
            <a:ext cx="6248400" cy="960120"/>
          </a:xfrm>
        </p:spPr>
        <p:txBody>
          <a:bodyPr/>
          <a:lstStyle/>
          <a:p>
            <a:r>
              <a:rPr lang="en-US" dirty="0"/>
              <a:t>Tuition-Free Community College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71E338-6D3A-E18B-534B-91DB2E45C7D9}"/>
              </a:ext>
            </a:extLst>
          </p:cNvPr>
          <p:cNvSpPr txBox="1">
            <a:spLocks/>
          </p:cNvSpPr>
          <p:nvPr/>
        </p:nvSpPr>
        <p:spPr>
          <a:xfrm>
            <a:off x="567559" y="1600200"/>
            <a:ext cx="9681341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5F8631"/>
                </a:solidFill>
              </a:rPr>
              <a:t>What is the free community college initiative? </a:t>
            </a:r>
          </a:p>
          <a:p>
            <a:r>
              <a:rPr lang="en-US" sz="2400" dirty="0"/>
              <a:t>Provides two years of tuition-free community college to 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Maine high school graduates in the Classes of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2022, 2023, 2024, and 2025.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 of tuition and mandatory fees are covered at any one of the seven colleges across the state.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Tuition and fees are covered by the </a:t>
            </a:r>
            <a:r>
              <a:rPr lang="en-US" sz="2400" b="1" dirty="0">
                <a:solidFill>
                  <a:schemeClr val="accent1"/>
                </a:solidFill>
              </a:rPr>
              <a:t>Free College Scholarship </a:t>
            </a:r>
            <a:r>
              <a:rPr lang="en-US" sz="2400" dirty="0"/>
              <a:t>unless the student’s tuition and fees are already covered by a Federal Pell Grant and/or Maine State Grant.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4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26E0CF-DD3E-26F6-1F33-5836A64C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569720"/>
            <a:ext cx="82677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4584E-50AE-699C-7197-80813393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228600"/>
            <a:ext cx="6072352" cy="960120"/>
          </a:xfrm>
        </p:spPr>
        <p:txBody>
          <a:bodyPr/>
          <a:lstStyle/>
          <a:p>
            <a:r>
              <a:rPr lang="en-US" dirty="0"/>
              <a:t>Tuition-Free Community College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971E338-6D3A-E18B-534B-91DB2E45C7D9}"/>
              </a:ext>
            </a:extLst>
          </p:cNvPr>
          <p:cNvSpPr txBox="1">
            <a:spLocks/>
          </p:cNvSpPr>
          <p:nvPr/>
        </p:nvSpPr>
        <p:spPr>
          <a:xfrm>
            <a:off x="557048" y="1600200"/>
            <a:ext cx="969185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5F8631"/>
                </a:solidFill>
              </a:rPr>
              <a:t>To qualify, students must: </a:t>
            </a:r>
          </a:p>
          <a:p>
            <a:r>
              <a:rPr lang="en-US" sz="2600" dirty="0"/>
              <a:t>Have a high school diploma or equivalent. This includes home schooled students, and students earning a GED or Hi-SET during those years. </a:t>
            </a:r>
          </a:p>
          <a:p>
            <a:r>
              <a:rPr lang="en-US" sz="2600" dirty="0"/>
              <a:t>Pursue an associate degree or academic credential </a:t>
            </a:r>
          </a:p>
          <a:p>
            <a:r>
              <a:rPr lang="en-US" sz="2600" dirty="0"/>
              <a:t>Live in Maine at the time of enrollment and while enrolled in the program</a:t>
            </a:r>
          </a:p>
          <a:p>
            <a:r>
              <a:rPr lang="en-US" sz="2600" b="1" dirty="0">
                <a:solidFill>
                  <a:schemeClr val="accent1"/>
                </a:solidFill>
              </a:rPr>
              <a:t>Accept all federal and state grants </a:t>
            </a:r>
          </a:p>
          <a:p>
            <a:pPr lvl="1"/>
            <a:r>
              <a:rPr lang="en-US" sz="2200" dirty="0"/>
              <a:t>Eligible students need to file a FAFSA to see if they are eligible for a Pell Grant and/or a Maine State Grant.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2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8069" y="1600200"/>
            <a:ext cx="986133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5F8631"/>
                </a:solidFill>
              </a:rPr>
              <a:t>What if the student is not eligible for federal student aid? </a:t>
            </a:r>
            <a:r>
              <a:rPr lang="en-US" sz="2600" dirty="0"/>
              <a:t>Are they eligible for the Free College Scholarship?</a:t>
            </a:r>
          </a:p>
          <a:p>
            <a:r>
              <a:rPr lang="en-US" sz="2600" dirty="0"/>
              <a:t>Yes</a:t>
            </a:r>
            <a:r>
              <a:rPr lang="en-US" sz="2600" dirty="0">
                <a:solidFill>
                  <a:srgbClr val="5F8631"/>
                </a:solidFill>
              </a:rPr>
              <a:t> </a:t>
            </a:r>
            <a:r>
              <a:rPr lang="en-US" sz="2600" dirty="0"/>
              <a:t>– students not eligible for federal student aid are eligible for the Free College Scholarship.</a:t>
            </a:r>
          </a:p>
          <a:p>
            <a:r>
              <a:rPr lang="en-US" sz="2600" dirty="0"/>
              <a:t>Students </a:t>
            </a:r>
            <a:r>
              <a:rPr lang="en-US" sz="2600" b="1" dirty="0">
                <a:solidFill>
                  <a:schemeClr val="accent1"/>
                </a:solidFill>
              </a:rPr>
              <a:t>do not need to file a FAFSA!</a:t>
            </a:r>
          </a:p>
          <a:p>
            <a:r>
              <a:rPr lang="en-US" sz="2600" dirty="0"/>
              <a:t>Instead, the student needs to </a:t>
            </a:r>
            <a:r>
              <a:rPr lang="en-US" sz="2600" b="1" dirty="0">
                <a:solidFill>
                  <a:schemeClr val="accent1"/>
                </a:solidFill>
              </a:rPr>
              <a:t>contact an advisor at </a:t>
            </a:r>
            <a:r>
              <a:rPr lang="en-US" sz="2600" dirty="0"/>
              <a:t>the community college they plan to attend. </a:t>
            </a:r>
          </a:p>
          <a:p>
            <a:pPr lvl="1"/>
            <a:r>
              <a:rPr lang="en-US" sz="2400" dirty="0"/>
              <a:t>The advisor will document their circumstances and notify the appropriate campus offices.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Tuition-Free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046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6C60-BA84-9CA1-F346-FAE94694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CB103-04BD-0775-4B93-AD2A0EC1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Harold Alfond Center for the Advancement of Maine’s Workforce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FD34-9417-05D6-EA97-088FA644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9" y="1600200"/>
            <a:ext cx="11583641" cy="384291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713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CB48-5F0C-F9DC-85CA-3787ADE0C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88F2E1-4F85-1D07-31C6-8776519E6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FD704-D505-61FB-60A8-CD91593F16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3"/>
          <a:stretch/>
        </p:blipFill>
        <p:spPr>
          <a:xfrm>
            <a:off x="558800" y="1735990"/>
            <a:ext cx="3355918" cy="419111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67DF5E4-DC4C-99AF-D1D6-DF2D6E42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0" y="228600"/>
            <a:ext cx="6248400" cy="960120"/>
          </a:xfrm>
        </p:spPr>
        <p:txBody>
          <a:bodyPr/>
          <a:lstStyle/>
          <a:p>
            <a:r>
              <a:rPr lang="en-US" dirty="0"/>
              <a:t>Harold Alfond Center for the Advancement of Maine’s Workforce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70BDFF-01E0-B018-64BB-D21E2D3B6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635" y="1955915"/>
            <a:ext cx="7919384" cy="1572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51BCE8-5AB8-2099-1D33-3B0E74550AA3}"/>
              </a:ext>
            </a:extLst>
          </p:cNvPr>
          <p:cNvSpPr txBox="1"/>
          <p:nvPr/>
        </p:nvSpPr>
        <p:spPr>
          <a:xfrm>
            <a:off x="4746554" y="4295697"/>
            <a:ext cx="6511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Learn more at: </a:t>
            </a:r>
            <a:r>
              <a:rPr lang="en-US" sz="2400" b="1" dirty="0">
                <a:solidFill>
                  <a:srgbClr val="0070A3"/>
                </a:solidFill>
              </a:rPr>
              <a:t>mccs.me.edu/workforce-training/for-trainees/non-credit-courses/</a:t>
            </a:r>
          </a:p>
        </p:txBody>
      </p:sp>
    </p:spTree>
    <p:extLst>
      <p:ext uri="{BB962C8B-B14F-4D97-AF65-F5344CB8AC3E}">
        <p14:creationId xmlns:p14="http://schemas.microsoft.com/office/powerpoint/2010/main" val="9215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090AE8-7869-80EF-50A9-EA6625F6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35" y="228600"/>
            <a:ext cx="7995265" cy="960120"/>
          </a:xfrm>
        </p:spPr>
        <p:txBody>
          <a:bodyPr/>
          <a:lstStyle/>
          <a:p>
            <a:r>
              <a:rPr lang="en-US" dirty="0"/>
              <a:t>Eastern Maine Development Corporation (EMDC)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E6677-7802-6344-74BF-D10BD47E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7" y="1303284"/>
            <a:ext cx="7036800" cy="4575630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DE15F-F392-3B4D-95D9-6CA2AF89F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11"/>
          <a:stretch/>
        </p:blipFill>
        <p:spPr>
          <a:xfrm>
            <a:off x="5212894" y="3132082"/>
            <a:ext cx="6747878" cy="361293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85C76-DF74-3B0F-6BAC-F30296A41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352" y="1563726"/>
            <a:ext cx="2895749" cy="10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24C3D-036F-8051-6A01-F054D7FA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B65D3F-EBDC-7A7E-4B27-25065BC6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291860"/>
            <a:ext cx="5295900" cy="720090"/>
          </a:xfrm>
        </p:spPr>
        <p:txBody>
          <a:bodyPr/>
          <a:lstStyle/>
          <a:p>
            <a:r>
              <a:rPr lang="en-US" dirty="0"/>
              <a:t>New Mainer Website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493114-9973-6BF6-C160-44BE9B6E5686}"/>
              </a:ext>
            </a:extLst>
          </p:cNvPr>
          <p:cNvSpPr txBox="1">
            <a:spLocks/>
          </p:cNvSpPr>
          <p:nvPr/>
        </p:nvSpPr>
        <p:spPr>
          <a:xfrm>
            <a:off x="2095500" y="2171700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D5D8FB-91E8-60C5-A646-69FD62E98269}"/>
              </a:ext>
            </a:extLst>
          </p:cNvPr>
          <p:cNvSpPr txBox="1">
            <a:spLocks/>
          </p:cNvSpPr>
          <p:nvPr/>
        </p:nvSpPr>
        <p:spPr>
          <a:xfrm>
            <a:off x="2095500" y="2172483"/>
            <a:ext cx="8267700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3D14D7C-50A5-9751-EF80-1DAB12F1A3FD}"/>
              </a:ext>
            </a:extLst>
          </p:cNvPr>
          <p:cNvSpPr txBox="1">
            <a:spLocks/>
          </p:cNvSpPr>
          <p:nvPr/>
        </p:nvSpPr>
        <p:spPr>
          <a:xfrm>
            <a:off x="825062" y="1419225"/>
            <a:ext cx="3221512" cy="510540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Wingdings" panose="05000000000000000000" pitchFamily="2" charset="2"/>
              <a:buChar char="§"/>
              <a:defRPr sz="3000" b="0" i="0" kern="1200" baseline="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SzPct val="75000"/>
              <a:buFont typeface="Courier New" panose="02070309020205020404" pitchFamily="49" charset="0"/>
              <a:buChar char="o"/>
              <a:defRPr sz="24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F8631"/>
              </a:buClr>
              <a:buFont typeface="Arial" panose="020B0604020202020204" pitchFamily="34" charset="0"/>
              <a:buChar char="»"/>
              <a:defRPr sz="1800" b="0" i="0" kern="1200">
                <a:solidFill>
                  <a:schemeClr val="tx2"/>
                </a:solidFill>
                <a:latin typeface="Overpass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5F8631"/>
                </a:solidFill>
              </a:rPr>
              <a:t>Welcome to FAME’s New Mainers Website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Meet Floreka!</a:t>
            </a:r>
          </a:p>
          <a:p>
            <a:r>
              <a:rPr lang="en-US" sz="2400" dirty="0"/>
              <a:t>Get Ready for College</a:t>
            </a:r>
          </a:p>
          <a:p>
            <a:r>
              <a:rPr lang="en-US" sz="2400" dirty="0"/>
              <a:t>Paying for College</a:t>
            </a:r>
          </a:p>
          <a:p>
            <a:r>
              <a:rPr lang="en-US" sz="2400" dirty="0"/>
              <a:t>Credential Evaluation</a:t>
            </a:r>
          </a:p>
          <a:p>
            <a:r>
              <a:rPr lang="en-US" sz="2400" dirty="0"/>
              <a:t>Resources</a:t>
            </a:r>
          </a:p>
          <a:p>
            <a:r>
              <a:rPr lang="en-US" sz="2400" dirty="0"/>
              <a:t>FAQ</a:t>
            </a:r>
          </a:p>
          <a:p>
            <a:r>
              <a:rPr lang="en-US" sz="2400" dirty="0"/>
              <a:t>How Floreka Can Help!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A3"/>
                </a:solidFill>
              </a:rPr>
              <a:t>FAMEmaine.com/newmainers</a:t>
            </a:r>
          </a:p>
          <a:p>
            <a:endParaRPr lang="en-US" sz="2250" dirty="0"/>
          </a:p>
          <a:p>
            <a:pPr marL="0" indent="0">
              <a:buNone/>
            </a:pPr>
            <a:endParaRPr lang="en-US" sz="22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D20B01-29C4-E689-2485-36AFC018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82" y="171554"/>
            <a:ext cx="5029200" cy="6514891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9906360"/>
      </p:ext>
    </p:extLst>
  </p:cSld>
  <p:clrMapOvr>
    <a:masterClrMapping/>
  </p:clrMapOvr>
</p:sld>
</file>

<file path=ppt/theme/theme1.xml><?xml version="1.0" encoding="utf-8"?>
<a:theme xmlns:a="http://schemas.openxmlformats.org/drawingml/2006/main" name="1_Education-Template">
  <a:themeElements>
    <a:clrScheme name="FAME Brand Colors 2023">
      <a:dk1>
        <a:srgbClr val="000000"/>
      </a:dk1>
      <a:lt1>
        <a:srgbClr val="FFFFFF"/>
      </a:lt1>
      <a:dk2>
        <a:srgbClr val="707070"/>
      </a:dk2>
      <a:lt2>
        <a:srgbClr val="DCDCDC"/>
      </a:lt2>
      <a:accent1>
        <a:srgbClr val="0070A3"/>
      </a:accent1>
      <a:accent2>
        <a:srgbClr val="5F8630"/>
      </a:accent2>
      <a:accent3>
        <a:srgbClr val="BD491F"/>
      </a:accent3>
      <a:accent4>
        <a:srgbClr val="1A5C7B"/>
      </a:accent4>
      <a:accent5>
        <a:srgbClr val="CEDAAF"/>
      </a:accent5>
      <a:accent6>
        <a:srgbClr val="F8E9D9"/>
      </a:accent6>
      <a:hlink>
        <a:srgbClr val="0070A3"/>
      </a:hlink>
      <a:folHlink>
        <a:srgbClr val="707070"/>
      </a:folHlink>
    </a:clrScheme>
    <a:fontScheme name="FAME Brand Fonts 2022">
      <a:majorFont>
        <a:latin typeface="Bitter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FAME Ed 2022-WhileYouWait-WS.potx" id="{963CF902-7AF2-4798-AC33-7367358E504D}" vid="{A5BDCD17-3B9F-4E19-BC1F-EBE51CDFA8B8}"/>
    </a:ext>
  </a:extLst>
</a:theme>
</file>

<file path=ppt/theme/theme2.xml><?xml version="1.0" encoding="utf-8"?>
<a:theme xmlns:a="http://schemas.openxmlformats.org/drawingml/2006/main" name="1_Blank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FAME Ed 2022-WhileYouWait-WS.potx" id="{963CF902-7AF2-4798-AC33-7367358E504D}" vid="{396B32E9-94AA-455F-9342-EFAF2E732957}"/>
    </a:ext>
  </a:extLst>
</a:theme>
</file>

<file path=ppt/theme/theme3.xml><?xml version="1.0" encoding="utf-8"?>
<a:theme xmlns:a="http://schemas.openxmlformats.org/drawingml/2006/main" name="2_Education-Template">
  <a:themeElements>
    <a:clrScheme name="FAME Brand Colors 2023">
      <a:dk1>
        <a:srgbClr val="000000"/>
      </a:dk1>
      <a:lt1>
        <a:srgbClr val="FFFFFF"/>
      </a:lt1>
      <a:dk2>
        <a:srgbClr val="707070"/>
      </a:dk2>
      <a:lt2>
        <a:srgbClr val="DCDCDC"/>
      </a:lt2>
      <a:accent1>
        <a:srgbClr val="0070A3"/>
      </a:accent1>
      <a:accent2>
        <a:srgbClr val="5F8630"/>
      </a:accent2>
      <a:accent3>
        <a:srgbClr val="BD491F"/>
      </a:accent3>
      <a:accent4>
        <a:srgbClr val="1A5C7B"/>
      </a:accent4>
      <a:accent5>
        <a:srgbClr val="CEDAAF"/>
      </a:accent5>
      <a:accent6>
        <a:srgbClr val="F8E9D9"/>
      </a:accent6>
      <a:hlink>
        <a:srgbClr val="0070A3"/>
      </a:hlink>
      <a:folHlink>
        <a:srgbClr val="707070"/>
      </a:folHlink>
    </a:clrScheme>
    <a:fontScheme name="FAME Brand Fonts 2022">
      <a:majorFont>
        <a:latin typeface="Bitter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FAME Ed 2022-WhileYouWait-WS.potx" id="{963CF902-7AF2-4798-AC33-7367358E504D}" vid="{A5BDCD17-3B9F-4E19-BC1F-EBE51CDFA8B8}"/>
    </a:ext>
  </a:extLst>
</a:theme>
</file>

<file path=ppt/theme/theme4.xml><?xml version="1.0" encoding="utf-8"?>
<a:theme xmlns:a="http://schemas.openxmlformats.org/drawingml/2006/main" name="2_Blank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950D66A-2E31-4F4F-BB8E-9AE8FAE2284C}" vid="{F917E6C6-3F6A-9D4C-9DA1-D7BC6A9891E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FAME - New Termplate</Template>
  <TotalTime>24678</TotalTime>
  <Words>1406</Words>
  <Application>Microsoft Office PowerPoint</Application>
  <PresentationFormat>Widescreen</PresentationFormat>
  <Paragraphs>237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Narrow</vt:lpstr>
      <vt:lpstr>Bitter</vt:lpstr>
      <vt:lpstr>Calibri</vt:lpstr>
      <vt:lpstr>Courier New</vt:lpstr>
      <vt:lpstr>Google Sans</vt:lpstr>
      <vt:lpstr>Overpass</vt:lpstr>
      <vt:lpstr>Wingdings</vt:lpstr>
      <vt:lpstr>1_Education-Template</vt:lpstr>
      <vt:lpstr>1_Blank</vt:lpstr>
      <vt:lpstr>2_Education-Template</vt:lpstr>
      <vt:lpstr>2_Blank</vt:lpstr>
      <vt:lpstr>PowerPoint Presentation</vt:lpstr>
      <vt:lpstr>Today’s Agenda</vt:lpstr>
      <vt:lpstr>Tuition-Free Community College</vt:lpstr>
      <vt:lpstr>Tuition-Free Community College</vt:lpstr>
      <vt:lpstr>Tuition-Free Community College</vt:lpstr>
      <vt:lpstr>Harold Alfond Center for the Advancement of Maine’s Workforce </vt:lpstr>
      <vt:lpstr>Harold Alfond Center for the Advancement of Maine’s Workforce </vt:lpstr>
      <vt:lpstr>Eastern Maine Development Corporation (EMDC)</vt:lpstr>
      <vt:lpstr>New Mainer Website </vt:lpstr>
      <vt:lpstr>PowerPoint Presentation</vt:lpstr>
      <vt:lpstr>PowerPoint Presentation</vt:lpstr>
      <vt:lpstr>PowerPoint Presentation</vt:lpstr>
      <vt:lpstr> </vt:lpstr>
      <vt:lpstr>Parents Without Social Security Number</vt:lpstr>
      <vt:lpstr>Parents Without Social Security Number</vt:lpstr>
      <vt:lpstr>Parents Without Social Security Number</vt:lpstr>
      <vt:lpstr>Parents Without Social Security Number</vt:lpstr>
      <vt:lpstr>Parents Without Social Security Number</vt:lpstr>
      <vt:lpstr>PowerPoint Presentation</vt:lpstr>
      <vt:lpstr>New Mainer Website –  Paying for College </vt:lpstr>
      <vt:lpstr>PowerPoint Presentation</vt:lpstr>
      <vt:lpstr> Foreign Credentialing and Skills Recognition Grant Program  </vt:lpstr>
      <vt:lpstr>Local Organizational Resources for New Mainers </vt:lpstr>
      <vt:lpstr>Frequently Asked Questions (and Answers) </vt:lpstr>
      <vt:lpstr>How Floreka Can Help!</vt:lpstr>
      <vt:lpstr>Other FAME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Student Loan Repayment</dc:title>
  <dc:creator>Jessica Whittier</dc:creator>
  <cp:lastModifiedBy>Mila Tappan</cp:lastModifiedBy>
  <cp:revision>84</cp:revision>
  <cp:lastPrinted>2025-01-08T16:12:04Z</cp:lastPrinted>
  <dcterms:created xsi:type="dcterms:W3CDTF">2022-05-09T19:41:51Z</dcterms:created>
  <dcterms:modified xsi:type="dcterms:W3CDTF">2025-01-08T21:12:53Z</dcterms:modified>
</cp:coreProperties>
</file>